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D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2244" y="48"/>
      </p:cViewPr>
      <p:guideLst>
        <p:guide orient="horz" pos="2880"/>
        <p:guide pos="212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10/29/2025</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assi.i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solidDmnd">
          <a:fgClr>
            <a:schemeClr val="bg1"/>
          </a:fgClr>
          <a:bgClr>
            <a:srgbClr val="FFFF00"/>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6380" y="1015365"/>
            <a:ext cx="6286500" cy="762000"/>
          </a:xfrm>
          <a:ln>
            <a:solidFill>
              <a:schemeClr val="tx2">
                <a:lumMod val="60000"/>
                <a:lumOff val="40000"/>
              </a:schemeClr>
            </a:solidFill>
          </a:ln>
        </p:spPr>
        <p:style>
          <a:lnRef idx="3">
            <a:schemeClr val="lt1"/>
          </a:lnRef>
          <a:fillRef idx="1">
            <a:schemeClr val="accent1"/>
          </a:fillRef>
          <a:effectRef idx="1">
            <a:schemeClr val="accent1"/>
          </a:effectRef>
          <a:fontRef idx="minor">
            <a:schemeClr val="lt1"/>
          </a:fontRef>
        </p:style>
        <p:txBody>
          <a:bodyPr>
            <a:noAutofit/>
          </a:bodyPr>
          <a:lstStyle/>
          <a:p>
            <a:r>
              <a:rPr lang="en-US" sz="2400" b="1" dirty="0" smtClean="0">
                <a:solidFill>
                  <a:schemeClr val="bg1"/>
                </a:solidFill>
                <a:latin typeface="Arial Black" panose="020B0A04020102020204" pitchFamily="34" charset="0"/>
              </a:rPr>
              <a:t>CALL FOR  PROPOSALS FOR ASSI RESEARCH GRANT AWARD 20</a:t>
            </a:r>
            <a:r>
              <a:rPr lang="en-IN" altLang="en-US" sz="2400" b="1" smtClean="0">
                <a:solidFill>
                  <a:schemeClr val="bg1"/>
                </a:solidFill>
                <a:latin typeface="Arial Black" panose="020B0A04020102020204" pitchFamily="34" charset="0"/>
              </a:rPr>
              <a:t>25</a:t>
            </a:r>
            <a:endParaRPr lang="en-IN" altLang="en-US" sz="2400" b="1" dirty="0" smtClean="0">
              <a:solidFill>
                <a:schemeClr val="bg1"/>
              </a:solidFill>
              <a:latin typeface="Arial Black" panose="020B0A04020102020204" pitchFamily="34" charset="0"/>
            </a:endParaRPr>
          </a:p>
        </p:txBody>
      </p:sp>
      <p:sp>
        <p:nvSpPr>
          <p:cNvPr id="7" name="Title 1"/>
          <p:cNvSpPr txBox="1"/>
          <p:nvPr/>
        </p:nvSpPr>
        <p:spPr>
          <a:xfrm>
            <a:off x="467360" y="8495030"/>
            <a:ext cx="5794375" cy="483870"/>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defRPr/>
            </a:pPr>
            <a:r>
              <a:rPr kumimoji="0" lang="en-US" sz="2400" b="1" i="0" u="none" strike="noStrike" kern="1200" cap="none" spc="0" normalizeH="0" baseline="0" noProof="0" dirty="0" smtClean="0">
                <a:ln>
                  <a:noFill/>
                </a:ln>
                <a:solidFill>
                  <a:schemeClr val="bg1"/>
                </a:solidFill>
                <a:effectLst/>
                <a:uLnTx/>
                <a:uFillTx/>
                <a:latin typeface="+mj-lt"/>
                <a:ea typeface="+mj-ea"/>
                <a:cs typeface="+mj-cs"/>
              </a:rPr>
              <a:t>Last Date of Application : </a:t>
            </a:r>
            <a:r>
              <a:rPr kumimoji="0" lang="en-US" sz="2400" b="1" i="0" u="none" strike="noStrike" kern="1200" cap="none" spc="0" normalizeH="0" baseline="0" noProof="0" dirty="0" smtClean="0">
                <a:ln>
                  <a:noFill/>
                </a:ln>
                <a:solidFill>
                  <a:schemeClr val="tx1"/>
                </a:solidFill>
                <a:effectLst/>
                <a:uLnTx/>
                <a:uFillTx/>
                <a:latin typeface="+mj-lt"/>
                <a:ea typeface="+mj-ea"/>
                <a:cs typeface="+mj-cs"/>
              </a:rPr>
              <a:t>25 November2025</a:t>
            </a:r>
            <a:endParaRPr kumimoji="0" lang="en-US" sz="2400" b="1" i="0" u="none" strike="noStrike" kern="1200" cap="none" spc="0" normalizeH="0" baseline="0" noProof="0" dirty="0">
              <a:ln>
                <a:noFill/>
              </a:ln>
              <a:solidFill>
                <a:schemeClr val="tx1"/>
              </a:solidFill>
              <a:effectLst/>
              <a:uLnTx/>
              <a:uFillTx/>
              <a:latin typeface="+mj-lt"/>
              <a:ea typeface="+mj-ea"/>
              <a:cs typeface="+mj-cs"/>
            </a:endParaRPr>
          </a:p>
        </p:txBody>
      </p:sp>
      <p:sp>
        <p:nvSpPr>
          <p:cNvPr id="12" name="Content Placeholder 5"/>
          <p:cNvSpPr txBox="1"/>
          <p:nvPr/>
        </p:nvSpPr>
        <p:spPr>
          <a:xfrm>
            <a:off x="185420" y="1928794"/>
            <a:ext cx="6491605" cy="571504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oAutofit/>
          </a:bodyPr>
          <a:lstStyle/>
          <a:p>
            <a:pPr marL="342900" marR="0" lvl="0" indent="-342900" algn="ctr" defTabSz="914400" rtl="0" eaLnBrk="1" fontAlgn="auto" latinLnBrk="0" hangingPunct="1">
              <a:lnSpc>
                <a:spcPct val="80000"/>
              </a:lnSpc>
              <a:spcBef>
                <a:spcPct val="20000"/>
              </a:spcBef>
              <a:spcAft>
                <a:spcPts val="0"/>
              </a:spcAft>
              <a:buClrTx/>
              <a:buSzTx/>
              <a:defRPr/>
            </a:pPr>
            <a:r>
              <a:rPr kumimoji="0" lang="en-US" b="1" i="0" u="sng" strike="noStrike" kern="1200" cap="none" spc="0" normalizeH="0" baseline="0" noProof="0" dirty="0" smtClean="0">
                <a:ln>
                  <a:noFill/>
                </a:ln>
                <a:solidFill>
                  <a:srgbClr val="C00000"/>
                </a:solidFill>
                <a:effectLst/>
                <a:uLnTx/>
                <a:uFillTx/>
                <a:latin typeface="Times New Roman" panose="02020603050405020304" charset="0"/>
                <a:ea typeface="+mn-ea"/>
                <a:cs typeface="Times New Roman" panose="02020603050405020304" charset="0"/>
              </a:rPr>
              <a:t>ASSI RESEARCH GRANT AWARD 20</a:t>
            </a:r>
            <a:r>
              <a:rPr kumimoji="0" lang="en-IN" altLang="en-US" b="1" i="0" u="sng" strike="noStrike" kern="1200" cap="none" spc="0" normalizeH="0" baseline="0" noProof="0" dirty="0" smtClean="0">
                <a:ln>
                  <a:noFill/>
                </a:ln>
                <a:solidFill>
                  <a:srgbClr val="C00000"/>
                </a:solidFill>
                <a:effectLst/>
                <a:uLnTx/>
                <a:uFillTx/>
                <a:latin typeface="Times New Roman" panose="02020603050405020304" charset="0"/>
                <a:ea typeface="+mn-ea"/>
                <a:cs typeface="Times New Roman" panose="02020603050405020304" charset="0"/>
              </a:rPr>
              <a:t>25</a:t>
            </a:r>
          </a:p>
          <a:p>
            <a:pPr marL="342900" marR="0" lvl="0" indent="-342900" algn="ctr" defTabSz="914400" rtl="0" eaLnBrk="1" fontAlgn="auto" latinLnBrk="0" hangingPunct="1">
              <a:lnSpc>
                <a:spcPct val="80000"/>
              </a:lnSpc>
              <a:spcBef>
                <a:spcPct val="20000"/>
              </a:spcBef>
              <a:spcAft>
                <a:spcPts val="0"/>
              </a:spcAft>
              <a:buClrTx/>
              <a:buSzTx/>
              <a:defRPr/>
            </a:pPr>
            <a:endParaRPr kumimoji="0" lang="en-IN" altLang="en-US" sz="1700" b="1" i="0" u="sng" strike="noStrike" kern="1200" cap="none" spc="0" normalizeH="0" baseline="0" noProof="0" dirty="0" smtClean="0">
              <a:ln>
                <a:noFill/>
              </a:ln>
              <a:solidFill>
                <a:srgbClr val="C00000"/>
              </a:solidFill>
              <a:effectLst/>
              <a:uLnTx/>
              <a:uFillTx/>
              <a:latin typeface="Times New Roman" panose="02020603050405020304" charset="0"/>
              <a:ea typeface="+mn-ea"/>
              <a:cs typeface="Times New Roman" panose="02020603050405020304" charset="0"/>
            </a:endParaRPr>
          </a:p>
          <a:p>
            <a:pPr marL="39370" lvl="0" indent="-39370" algn="just">
              <a:lnSpc>
                <a:spcPct val="80000"/>
              </a:lnSpc>
              <a:spcBef>
                <a:spcPct val="20000"/>
              </a:spcBef>
              <a:defRPr/>
            </a:pPr>
            <a:r>
              <a:rPr kumimoji="0" lang="en-US" sz="1700" b="0" i="0" u="none" strike="noStrike" kern="1200" cap="none" spc="0" normalizeH="0" baseline="0" noProof="0" dirty="0" smtClean="0">
                <a:ln>
                  <a:noFill/>
                </a:ln>
                <a:solidFill>
                  <a:schemeClr val="dk1"/>
                </a:solidFill>
                <a:effectLst/>
                <a:uLnTx/>
                <a:uFillTx/>
                <a:latin typeface="Times New Roman" panose="02020603050405020304" charset="0"/>
                <a:ea typeface="+mn-ea"/>
                <a:cs typeface="Times New Roman" panose="02020603050405020304" charset="0"/>
              </a:rPr>
              <a:t> </a:t>
            </a:r>
            <a:r>
              <a:rPr kumimoji="0" lang="en-US" b="0" i="0" u="none" strike="noStrike" kern="1200" cap="none" spc="0" normalizeH="0" baseline="0" noProof="0" dirty="0" smtClean="0">
                <a:ln>
                  <a:noFill/>
                </a:ln>
                <a:solidFill>
                  <a:schemeClr val="dk1"/>
                </a:solidFill>
                <a:effectLst/>
                <a:uLnTx/>
                <a:uFillTx/>
                <a:latin typeface="Times New Roman" panose="02020603050405020304" charset="0"/>
                <a:ea typeface="+mn-ea"/>
                <a:cs typeface="Times New Roman" panose="02020603050405020304" charset="0"/>
              </a:rPr>
              <a:t>In</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its endeavor to promote research amongst its members, A.S.S.I. invites proposals for research by its members. Interested members should submit the research proposal as per the format available on ASSI website (</a:t>
            </a:r>
            <a:r>
              <a:rPr lang="en-US" dirty="0" smtClean="0">
                <a:latin typeface="Times New Roman" panose="02020603050405020304" charset="0"/>
                <a:cs typeface="Times New Roman" panose="02020603050405020304" charset="0"/>
                <a:hlinkClick r:id="rId2"/>
              </a:rPr>
              <a:t>http://www.assi.in)</a:t>
            </a:r>
            <a:r>
              <a:rPr lang="en-US" dirty="0" smtClean="0"/>
              <a:t> </a:t>
            </a:r>
            <a:r>
              <a:rPr lang="en-US" dirty="0" smtClean="0">
                <a:latin typeface="Times New Roman" panose="02020603050405020304" charset="0"/>
                <a:cs typeface="Times New Roman" panose="02020603050405020304" charset="0"/>
              </a:rPr>
              <a:t>by </a:t>
            </a:r>
            <a:r>
              <a:rPr kumimoji="0" lang="en-US" b="1" i="0" u="none" strike="noStrike" kern="1200" cap="none" spc="0" normalizeH="0" noProof="0" dirty="0" smtClean="0">
                <a:ln>
                  <a:noFill/>
                </a:ln>
                <a:solidFill>
                  <a:schemeClr val="tx1"/>
                </a:solidFill>
                <a:effectLst/>
                <a:uLnTx/>
                <a:uFillTx/>
                <a:latin typeface="Times New Roman" panose="02020603050405020304" charset="0"/>
                <a:ea typeface="+mn-ea"/>
                <a:cs typeface="Times New Roman" panose="02020603050405020304" charset="0"/>
              </a:rPr>
              <a:t>Tuesday</a:t>
            </a:r>
            <a:r>
              <a:rPr lang="en-US" b="1" dirty="0" smtClean="0">
                <a:solidFill>
                  <a:schemeClr val="tx1"/>
                </a:solidFill>
                <a:latin typeface="Times New Roman" panose="02020603050405020304" charset="0"/>
                <a:cs typeface="Times New Roman" panose="02020603050405020304" charset="0"/>
              </a:rPr>
              <a:t>,</a:t>
            </a:r>
            <a:r>
              <a:rPr kumimoji="0" lang="en-US" b="1" i="0" u="none" strike="noStrike" kern="1200" cap="none" spc="0" normalizeH="0" noProof="0" dirty="0" smtClean="0">
                <a:ln>
                  <a:noFill/>
                </a:ln>
                <a:solidFill>
                  <a:schemeClr val="tx1"/>
                </a:solidFill>
                <a:effectLst/>
                <a:uLnTx/>
                <a:uFillTx/>
                <a:latin typeface="Times New Roman" panose="02020603050405020304" charset="0"/>
                <a:cs typeface="Times New Roman" panose="02020603050405020304" charset="0"/>
              </a:rPr>
              <a:t> </a:t>
            </a:r>
            <a:r>
              <a:rPr kumimoji="0" lang="en-IN" altLang="en-US" b="1" i="0" u="none" strike="noStrike" kern="1200" cap="none" spc="0" normalizeH="0" noProof="0" dirty="0" smtClean="0">
                <a:ln>
                  <a:noFill/>
                </a:ln>
                <a:solidFill>
                  <a:schemeClr val="tx1"/>
                </a:solidFill>
                <a:effectLst/>
                <a:uLnTx/>
                <a:uFillTx/>
                <a:latin typeface="Times New Roman" panose="02020603050405020304" charset="0"/>
                <a:ea typeface="+mn-ea"/>
                <a:cs typeface="Times New Roman" panose="02020603050405020304" charset="0"/>
              </a:rPr>
              <a:t>November 25</a:t>
            </a:r>
            <a:r>
              <a:rPr kumimoji="0" lang="en-US" b="1" i="0" u="none" strike="noStrike" kern="1200" cap="none" spc="0" normalizeH="0" noProof="0" dirty="0" smtClean="0">
                <a:ln>
                  <a:noFill/>
                </a:ln>
                <a:solidFill>
                  <a:schemeClr val="tx1"/>
                </a:solidFill>
                <a:effectLst/>
                <a:uLnTx/>
                <a:uFillTx/>
                <a:latin typeface="Times New Roman" panose="02020603050405020304" charset="0"/>
                <a:ea typeface="+mn-ea"/>
                <a:cs typeface="Times New Roman" panose="02020603050405020304" charset="0"/>
              </a:rPr>
              <a:t>, 20</a:t>
            </a:r>
            <a:r>
              <a:rPr kumimoji="0" lang="en-IN" altLang="en-US" b="1" i="0" u="none" strike="noStrike" kern="1200" cap="none" spc="0" normalizeH="0" noProof="0" dirty="0" smtClean="0">
                <a:ln>
                  <a:noFill/>
                </a:ln>
                <a:solidFill>
                  <a:schemeClr val="tx1"/>
                </a:solidFill>
                <a:effectLst/>
                <a:uLnTx/>
                <a:uFillTx/>
                <a:latin typeface="Times New Roman" panose="02020603050405020304" charset="0"/>
                <a:ea typeface="+mn-ea"/>
                <a:cs typeface="Times New Roman" panose="02020603050405020304" charset="0"/>
              </a:rPr>
              <a:t>25.  </a:t>
            </a:r>
          </a:p>
          <a:p>
            <a:pPr marL="39370" marR="0" lvl="0" indent="-39370" algn="just" rtl="0" eaLnBrk="1" fontAlgn="auto" latinLnBrk="0" hangingPunct="1">
              <a:lnSpc>
                <a:spcPct val="90000"/>
              </a:lnSpc>
              <a:spcBef>
                <a:spcPct val="20000"/>
              </a:spcBef>
              <a:defRPr/>
            </a:pPr>
            <a:endParaRPr kumimoji="0" lang="en-IN" alt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endParaRPr>
          </a:p>
          <a:p>
            <a:pPr marL="342900" marR="0" lvl="0" indent="-342900" algn="just" rtl="0" eaLnBrk="1" fontAlgn="auto" latinLnBrk="0" hangingPunct="1">
              <a:lnSpc>
                <a:spcPct val="90000"/>
              </a:lnSpc>
              <a:spcBef>
                <a:spcPct val="20000"/>
              </a:spcBef>
              <a:buFont typeface="Arial" panose="020B0604020202020204" pitchFamily="34" charset="0"/>
              <a:buChar char="•"/>
              <a:defRPr/>
            </a:pP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Applications to be sent to</a:t>
            </a:r>
            <a:r>
              <a:rPr kumimoji="0" lang="en-US"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a:t>
            </a:r>
            <a:r>
              <a:rPr kumimoji="0" lang="en-IN" altLang="en-US"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a:t>
            </a:r>
            <a:r>
              <a:rPr kumimoji="0" lang="en-US" b="0" i="0" u="sng" strike="noStrike" kern="1200" cap="none" spc="0" normalizeH="0" noProof="0" dirty="0" smtClean="0">
                <a:ln>
                  <a:noFill/>
                </a:ln>
                <a:solidFill>
                  <a:srgbClr val="0070C0"/>
                </a:solidFill>
                <a:effectLst/>
                <a:uLnTx/>
                <a:uFillTx/>
                <a:latin typeface="Times New Roman" panose="02020603050405020304" charset="0"/>
                <a:ea typeface="+mn-ea"/>
                <a:cs typeface="Times New Roman" panose="02020603050405020304" charset="0"/>
              </a:rPr>
              <a:t>education@assi.in </a:t>
            </a:r>
            <a:r>
              <a:rPr kumimoji="0" lang="en-IN" altLang="en-US" b="0" i="0" u="sng" strike="noStrike" kern="1200" cap="none" spc="0" normalizeH="0" noProof="0" dirty="0" smtClean="0">
                <a:ln>
                  <a:noFill/>
                </a:ln>
                <a:solidFill>
                  <a:srgbClr val="0070C0"/>
                </a:solidFill>
                <a:effectLst/>
                <a:uLnTx/>
                <a:uFillTx/>
                <a:latin typeface="Times New Roman" panose="02020603050405020304" charset="0"/>
                <a:ea typeface="+mn-ea"/>
                <a:cs typeface="Times New Roman" panose="02020603050405020304" charset="0"/>
              </a:rPr>
              <a:t>/  assi</a:t>
            </a:r>
            <a:r>
              <a:rPr kumimoji="0" lang="en-US" b="0" i="0" u="sng" strike="noStrike" kern="1200" cap="none" spc="0" normalizeH="0" noProof="0" dirty="0" smtClean="0">
                <a:ln>
                  <a:noFill/>
                </a:ln>
                <a:solidFill>
                  <a:srgbClr val="0070C0"/>
                </a:solidFill>
                <a:effectLst/>
                <a:uLnTx/>
                <a:uFillTx/>
                <a:latin typeface="Times New Roman" panose="02020603050405020304" charset="0"/>
                <a:ea typeface="+mn-ea"/>
                <a:cs typeface="Times New Roman" panose="02020603050405020304" charset="0"/>
              </a:rPr>
              <a:t>secretar</a:t>
            </a:r>
            <a:r>
              <a:rPr kumimoji="0" lang="en-IN" altLang="en-US" b="0" i="0" u="sng" strike="noStrike" kern="1200" cap="none" spc="0" normalizeH="0" noProof="0" dirty="0" smtClean="0">
                <a:ln>
                  <a:noFill/>
                </a:ln>
                <a:solidFill>
                  <a:srgbClr val="0070C0"/>
                </a:solidFill>
                <a:effectLst/>
                <a:uLnTx/>
                <a:uFillTx/>
                <a:latin typeface="Times New Roman" panose="02020603050405020304" charset="0"/>
                <a:ea typeface="+mn-ea"/>
                <a:cs typeface="Times New Roman" panose="02020603050405020304" charset="0"/>
              </a:rPr>
              <a:t>i</a:t>
            </a:r>
            <a:r>
              <a:rPr kumimoji="0" lang="en-US" b="0" i="0" u="sng" strike="noStrike" kern="1200" cap="none" spc="0" normalizeH="0" noProof="0" dirty="0" smtClean="0">
                <a:ln>
                  <a:noFill/>
                </a:ln>
                <a:solidFill>
                  <a:srgbClr val="0070C0"/>
                </a:solidFill>
                <a:effectLst/>
                <a:uLnTx/>
                <a:uFillTx/>
                <a:latin typeface="Times New Roman" panose="02020603050405020304" charset="0"/>
                <a:ea typeface="+mn-ea"/>
                <a:cs typeface="Times New Roman" panose="02020603050405020304" charset="0"/>
              </a:rPr>
              <a:t>at@assi.in</a:t>
            </a:r>
          </a:p>
          <a:p>
            <a:pPr marL="342900" marR="0" lvl="0" indent="-342900" algn="just" rtl="0" eaLnBrk="1" fontAlgn="auto" latinLnBrk="0" hangingPunct="1">
              <a:lnSpc>
                <a:spcPct val="90000"/>
              </a:lnSpc>
              <a:spcBef>
                <a:spcPct val="20000"/>
              </a:spcBef>
              <a:buFont typeface="Arial" panose="020B0604020202020204" pitchFamily="34" charset="0"/>
              <a:buChar char="•"/>
              <a:defRPr/>
            </a:pP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Applications </a:t>
            </a:r>
            <a:r>
              <a:rPr lang="en-US" b="1" dirty="0" smtClean="0">
                <a:latin typeface="Times New Roman" panose="02020603050405020304" charset="0"/>
                <a:cs typeface="Times New Roman" panose="02020603050405020304" charset="0"/>
              </a:rPr>
              <a:t>will</a:t>
            </a: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be screened by the Research &amp; Awards Committee. </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A presentation needs to be given at some point </a:t>
            </a:r>
            <a:r>
              <a:rPr lang="en-US" dirty="0" smtClean="0">
                <a:latin typeface="Times New Roman" panose="02020603050405020304" charset="0"/>
                <a:cs typeface="Times New Roman" panose="02020603050405020304" charset="0"/>
              </a:rPr>
              <a:t>o</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f time by those who have been shortlisted.</a:t>
            </a:r>
          </a:p>
          <a:p>
            <a:pPr marL="342900" marR="0" lvl="0" indent="-342900" algn="just" rtl="0" eaLnBrk="1" fontAlgn="auto" latinLnBrk="0" hangingPunct="1">
              <a:lnSpc>
                <a:spcPct val="90000"/>
              </a:lnSpc>
              <a:spcBef>
                <a:spcPct val="20000"/>
              </a:spcBef>
              <a:buFont typeface="Arial" panose="020B0604020202020204" pitchFamily="34" charset="0"/>
              <a:buChar char="•"/>
              <a:defRPr/>
            </a:pP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Winners will get 50% of the grant transferred </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the rest will be considered after submission of the full manuscript to the committee after completion of the project.</a:t>
            </a:r>
            <a:endParaRPr kumimoji="0" lang="en-IN" alt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endParaRPr>
          </a:p>
          <a:p>
            <a:pPr marL="342900" marR="0" lvl="0" indent="-342900" algn="just" rtl="0" eaLnBrk="1" fontAlgn="auto" latinLnBrk="0" hangingPunct="1">
              <a:lnSpc>
                <a:spcPct val="80000"/>
              </a:lnSpc>
              <a:spcBef>
                <a:spcPct val="20000"/>
              </a:spcBef>
              <a:buClrTx/>
              <a:buSzTx/>
              <a:buFont typeface="Arial" panose="020B0604020202020204" pitchFamily="34" charset="0"/>
              <a:buChar char="•"/>
              <a:defRPr/>
            </a:pP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A panel of experts from ASSI would review all research proposals.</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a:t>
            </a: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Four best research proposals would be funded</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by ASSI to a maximum of </a:t>
            </a:r>
            <a:r>
              <a:rPr kumimoji="0" lang="en-US" b="1"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Rs. 1.5 lacs each.</a:t>
            </a:r>
            <a:r>
              <a:rPr kumimoji="0" lang="en-US" b="0" i="0" u="none" strike="noStrike" kern="1200" cap="none" spc="0" normalizeH="0" noProof="0" dirty="0" smtClean="0">
                <a:ln>
                  <a:noFill/>
                </a:ln>
                <a:solidFill>
                  <a:schemeClr val="dk1"/>
                </a:solidFill>
                <a:effectLst/>
                <a:uLnTx/>
                <a:uFillTx/>
                <a:latin typeface="Times New Roman" panose="02020603050405020304" charset="0"/>
                <a:ea typeface="+mn-ea"/>
                <a:cs typeface="Times New Roman" panose="02020603050405020304" charset="0"/>
              </a:rPr>
              <a:t> S</a:t>
            </a:r>
            <a:r>
              <a:rPr lang="en-US" noProof="0" dirty="0" smtClean="0">
                <a:ln>
                  <a:noFill/>
                </a:ln>
                <a:effectLst/>
                <a:uLnTx/>
                <a:uFillTx/>
                <a:latin typeface="Times New Roman" panose="02020603050405020304" charset="0"/>
                <a:cs typeface="Times New Roman" panose="02020603050405020304" charset="0"/>
              </a:rPr>
              <a:t>elected candidates will  be </a:t>
            </a:r>
            <a:r>
              <a:rPr lang="en-US" b="1" noProof="0" dirty="0" smtClean="0">
                <a:ln>
                  <a:noFill/>
                </a:ln>
                <a:effectLst/>
                <a:uLnTx/>
                <a:uFillTx/>
                <a:latin typeface="Times New Roman" panose="02020603050405020304" charset="0"/>
                <a:cs typeface="Times New Roman" panose="02020603050405020304" charset="0"/>
              </a:rPr>
              <a:t>awarded at the </a:t>
            </a:r>
            <a:r>
              <a:rPr lang="en-IN" altLang="en-US" b="1" noProof="0" dirty="0" smtClean="0">
                <a:ln>
                  <a:noFill/>
                </a:ln>
                <a:effectLst/>
                <a:uLnTx/>
                <a:uFillTx/>
                <a:latin typeface="Times New Roman" panose="02020603050405020304" charset="0"/>
                <a:cs typeface="Times New Roman" panose="02020603050405020304" charset="0"/>
              </a:rPr>
              <a:t>GBM/ Inaguration </a:t>
            </a:r>
            <a:r>
              <a:rPr lang="en-US" b="1" noProof="0" dirty="0" smtClean="0">
                <a:ln>
                  <a:noFill/>
                </a:ln>
                <a:effectLst/>
                <a:uLnTx/>
                <a:uFillTx/>
                <a:latin typeface="Times New Roman" panose="02020603050405020304" charset="0"/>
                <a:cs typeface="Times New Roman" panose="02020603050405020304" charset="0"/>
              </a:rPr>
              <a:t>Ceremony of ASSICON </a:t>
            </a:r>
            <a:r>
              <a:rPr lang="en-IN" altLang="en-US" noProof="0" dirty="0" smtClean="0">
                <a:ln>
                  <a:noFill/>
                </a:ln>
                <a:effectLst/>
                <a:uLnTx/>
                <a:uFillTx/>
                <a:latin typeface="Times New Roman" panose="02020603050405020304" charset="0"/>
                <a:cs typeface="Times New Roman" panose="02020603050405020304" charset="0"/>
              </a:rPr>
              <a:t>and </a:t>
            </a:r>
            <a:r>
              <a:rPr lang="en-US" noProof="0" dirty="0" smtClean="0">
                <a:ln>
                  <a:noFill/>
                </a:ln>
                <a:effectLst/>
                <a:uLnTx/>
                <a:uFillTx/>
                <a:latin typeface="Times New Roman" panose="02020603050405020304" charset="0"/>
                <a:cs typeface="Times New Roman" panose="02020603050405020304" charset="0"/>
              </a:rPr>
              <a:t>they are </a:t>
            </a:r>
            <a:r>
              <a:rPr lang="en-IN" altLang="en-US" noProof="0" dirty="0" smtClean="0">
                <a:ln>
                  <a:noFill/>
                </a:ln>
                <a:effectLst/>
                <a:uLnTx/>
                <a:uFillTx/>
                <a:latin typeface="Times New Roman" panose="02020603050405020304" charset="0"/>
                <a:cs typeface="Times New Roman" panose="02020603050405020304" charset="0"/>
              </a:rPr>
              <a:t>also </a:t>
            </a:r>
            <a:r>
              <a:rPr lang="en-US" noProof="0" dirty="0" smtClean="0">
                <a:ln>
                  <a:noFill/>
                </a:ln>
                <a:effectLst/>
                <a:uLnTx/>
                <a:uFillTx/>
                <a:latin typeface="Times New Roman" panose="02020603050405020304" charset="0"/>
                <a:cs typeface="Times New Roman" panose="02020603050405020304" charset="0"/>
              </a:rPr>
              <a:t>encouraged to </a:t>
            </a:r>
            <a:r>
              <a:rPr lang="en-US" b="1" noProof="0" dirty="0" smtClean="0">
                <a:ln>
                  <a:noFill/>
                </a:ln>
                <a:effectLst/>
                <a:uLnTx/>
                <a:uFillTx/>
                <a:latin typeface="Times New Roman" panose="02020603050405020304" charset="0"/>
                <a:cs typeface="Times New Roman" panose="02020603050405020304" charset="0"/>
              </a:rPr>
              <a:t>submit the completed work for the ASS</a:t>
            </a:r>
            <a:r>
              <a:rPr lang="en-IN" altLang="en-US" b="1" noProof="0" dirty="0" smtClean="0">
                <a:ln>
                  <a:noFill/>
                </a:ln>
                <a:effectLst/>
                <a:uLnTx/>
                <a:uFillTx/>
                <a:latin typeface="Times New Roman" panose="02020603050405020304" charset="0"/>
                <a:cs typeface="Times New Roman" panose="02020603050405020304" charset="0"/>
              </a:rPr>
              <a:t>I</a:t>
            </a:r>
            <a:r>
              <a:rPr lang="en-US" b="1" noProof="0" dirty="0" smtClean="0">
                <a:ln>
                  <a:noFill/>
                </a:ln>
                <a:effectLst/>
                <a:uLnTx/>
                <a:uFillTx/>
                <a:latin typeface="Times New Roman" panose="02020603050405020304" charset="0"/>
                <a:cs typeface="Times New Roman" panose="02020603050405020304" charset="0"/>
              </a:rPr>
              <a:t> awards</a:t>
            </a:r>
            <a:r>
              <a:rPr lang="en-US" noProof="0" dirty="0" smtClean="0">
                <a:ln>
                  <a:noFill/>
                </a:ln>
                <a:effectLst/>
                <a:uLnTx/>
                <a:uFillTx/>
                <a:latin typeface="Times New Roman" panose="02020603050405020304" charset="0"/>
                <a:cs typeface="Times New Roman" panose="02020603050405020304" charset="0"/>
              </a:rPr>
              <a:t>.</a:t>
            </a:r>
            <a:endParaRPr kumimoji="0" lang="en-US" b="0" i="0" u="none" strike="noStrike" kern="1200" cap="none" spc="0" normalizeH="0" baseline="0" noProof="0" dirty="0" smtClean="0">
              <a:ln>
                <a:noFill/>
              </a:ln>
              <a:solidFill>
                <a:schemeClr val="dk1"/>
              </a:solidFill>
              <a:effectLst/>
              <a:uLnTx/>
              <a:uFillTx/>
              <a:latin typeface="Times New Roman" panose="02020603050405020304" charset="0"/>
              <a:ea typeface="+mn-ea"/>
              <a:cs typeface="Times New Roman" panose="02020603050405020304" charset="0"/>
            </a:endParaRPr>
          </a:p>
        </p:txBody>
      </p:sp>
      <p:pic>
        <p:nvPicPr>
          <p:cNvPr id="1026" name="Picture 2" descr="https://assi.in/images/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8420" y="50800"/>
            <a:ext cx="3571240" cy="850265"/>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2"/>
          <p:cNvSpPr txBox="1"/>
          <p:nvPr/>
        </p:nvSpPr>
        <p:spPr>
          <a:xfrm>
            <a:off x="102235" y="7774305"/>
            <a:ext cx="6569075" cy="583565"/>
          </a:xfrm>
          <a:prstGeom prst="rect">
            <a:avLst/>
          </a:prstGeom>
          <a:solidFill>
            <a:schemeClr val="bg1"/>
          </a:solidFill>
          <a:ln>
            <a:solidFill>
              <a:schemeClr val="tx1"/>
            </a:solidFill>
          </a:ln>
        </p:spPr>
        <p:txBody>
          <a:bodyPr wrap="square" rtlCol="0" anchor="t">
            <a:spAutoFit/>
            <a:scene3d>
              <a:camera prst="orthographicFront"/>
              <a:lightRig rig="threePt" dir="t"/>
            </a:scene3d>
          </a:bodyPr>
          <a:lstStyle/>
          <a:p>
            <a:pPr algn="ctr"/>
            <a:r>
              <a:rPr lang="en-US" sz="1600" b="1" noProof="0" dirty="0" smtClean="0">
                <a:solidFill>
                  <a:srgbClr val="C00000"/>
                </a:solidFill>
                <a:effectLst>
                  <a:outerShdw blurRad="38100" dist="19050" dir="2700000" algn="tl" rotWithShape="0">
                    <a:schemeClr val="dk1">
                      <a:alpha val="40000"/>
                    </a:schemeClr>
                  </a:outerShdw>
                </a:effectLst>
                <a:uLnTx/>
                <a:uFillTx/>
                <a:latin typeface="Times New Roman" panose="02020603050405020304" charset="0"/>
                <a:cs typeface="Times New Roman" panose="02020603050405020304" charset="0"/>
                <a:sym typeface="+mn-ea"/>
              </a:rPr>
              <a:t>ONLY VALUE ADDED ANNUAL SUBSCRIPTION (VAAS) MEMBERS OF ASSI CAN APPLY FOR THE </a:t>
            </a:r>
            <a:r>
              <a:rPr lang="en-IN" altLang="en-US" sz="1600" b="1" noProof="0" dirty="0" smtClean="0">
                <a:solidFill>
                  <a:srgbClr val="C00000"/>
                </a:solidFill>
                <a:effectLst>
                  <a:outerShdw blurRad="38100" dist="19050" dir="2700000" algn="tl" rotWithShape="0">
                    <a:schemeClr val="dk1">
                      <a:alpha val="40000"/>
                    </a:schemeClr>
                  </a:outerShdw>
                </a:effectLst>
                <a:uLnTx/>
                <a:uFillTx/>
                <a:latin typeface="Times New Roman" panose="02020603050405020304" charset="0"/>
                <a:cs typeface="Times New Roman" panose="02020603050405020304" charset="0"/>
                <a:sym typeface="+mn-ea"/>
              </a:rPr>
              <a:t>RESEARCH GRANT </a:t>
            </a:r>
            <a:r>
              <a:rPr lang="en-US" sz="1600" b="1" noProof="0" dirty="0" smtClean="0">
                <a:solidFill>
                  <a:srgbClr val="C00000"/>
                </a:solidFill>
                <a:effectLst>
                  <a:outerShdw blurRad="38100" dist="19050" dir="2700000" algn="tl" rotWithShape="0">
                    <a:schemeClr val="dk1">
                      <a:alpha val="40000"/>
                    </a:schemeClr>
                  </a:outerShdw>
                </a:effectLst>
                <a:uLnTx/>
                <a:uFillTx/>
                <a:latin typeface="Times New Roman" panose="02020603050405020304" charset="0"/>
                <a:cs typeface="Times New Roman" panose="02020603050405020304" charset="0"/>
                <a:sym typeface="+mn-ea"/>
              </a:rPr>
              <a:t>AWARD </a:t>
            </a:r>
            <a:r>
              <a:rPr lang="en-IN" altLang="en-US" sz="1600" b="1" noProof="0" dirty="0" smtClean="0">
                <a:solidFill>
                  <a:srgbClr val="C00000"/>
                </a:solidFill>
                <a:effectLst>
                  <a:outerShdw blurRad="38100" dist="19050" dir="2700000" algn="tl" rotWithShape="0">
                    <a:schemeClr val="dk1">
                      <a:alpha val="40000"/>
                    </a:schemeClr>
                  </a:outerShdw>
                </a:effectLst>
                <a:uLnTx/>
                <a:uFillTx/>
                <a:latin typeface="Times New Roman" panose="02020603050405020304" charset="0"/>
                <a:cs typeface="Times New Roman" panose="02020603050405020304" charset="0"/>
                <a:sym typeface="+mn-ea"/>
              </a:rPr>
              <a:t>2025</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1620</TotalTime>
  <Words>208</Words>
  <Application>Microsoft Office PowerPoint</Application>
  <PresentationFormat>On-screen Show (4:3)</PresentationFormat>
  <Paragraphs>11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Black</vt:lpstr>
      <vt:lpstr>Calibri</vt:lpstr>
      <vt:lpstr>Times New Roman</vt:lpstr>
      <vt:lpstr>Office Theme</vt:lpstr>
      <vt:lpstr>CALL FOR  PROPOSALS FOR ASSI RESEARCH GRANT AWARD 2025</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 initiates two years “Spine Surgery clinical Fellowships”</dc:title>
  <dc:creator>isic</dc:creator>
  <cp:lastModifiedBy>pc</cp:lastModifiedBy>
  <cp:revision>134</cp:revision>
  <dcterms:created xsi:type="dcterms:W3CDTF">2006-08-16T00:00:00Z</dcterms:created>
  <dcterms:modified xsi:type="dcterms:W3CDTF">2025-10-29T03:40:37Z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B88BC6E688C24F3186C868C64059B500</vt:lpwstr>
  </property>
  <property fmtid="{D5CDD505-2E9C-101B-9397-08002B2CF9AE}" pid="3" name="KSOProductBuildVer">
    <vt:lpwstr>1033-11.2.0.9031</vt:lpwstr>
  </property>
</Properties>
</file>